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2" r:id="rId4"/>
    <p:sldId id="273" r:id="rId5"/>
    <p:sldId id="276" r:id="rId6"/>
    <p:sldId id="279" r:id="rId7"/>
    <p:sldId id="275" r:id="rId8"/>
    <p:sldId id="259" r:id="rId9"/>
    <p:sldId id="267" r:id="rId10"/>
    <p:sldId id="268" r:id="rId11"/>
    <p:sldId id="269" r:id="rId12"/>
    <p:sldId id="260" r:id="rId13"/>
    <p:sldId id="271" r:id="rId14"/>
    <p:sldId id="282" r:id="rId15"/>
    <p:sldId id="283" r:id="rId16"/>
    <p:sldId id="280" r:id="rId17"/>
    <p:sldId id="27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93"/>
    <a:srgbClr val="005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16" autoAdjust="0"/>
  </p:normalViewPr>
  <p:slideViewPr>
    <p:cSldViewPr>
      <p:cViewPr>
        <p:scale>
          <a:sx n="80" d="100"/>
          <a:sy n="80" d="100"/>
        </p:scale>
        <p:origin x="-167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D83C-47A9-40B6-8B89-B4D331B232F5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9CE8F-9565-48CF-95AF-55BCCE01D4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25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http://25.media.tumblr.com/tumblr_l2690pvsbD1qa4lf5o1_r1_500.png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74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http://wellington.pm.org/archive/200606/tdd/images/tdd_cycle.jpg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Code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48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http://blumonkey.org/weblog/pictures/large_PA191996-1.jpg</a:t>
            </a:r>
          </a:p>
          <a:p>
            <a:r>
              <a:rPr lang="en-US" smtClean="0"/>
              <a:t>Content Source: http://butunclebob.com/ArticleS.UncleBob.TheBowlingGameKata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67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http://agileinaflash.blogspot.com/2009/02/first.html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7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  <a:r>
              <a:rPr lang="en-US" baseline="0" dirty="0" smtClean="0"/>
              <a:t> http://iformattable.blogspot.com/2010/09/real-software-engineering-agile-value.html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7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With TDD, at any point in time, everything a programmer was working on within a few minutes executed and passed all of its tests.</a:t>
            </a:r>
          </a:p>
          <a:p>
            <a:endParaRPr lang="en-US" sz="1200" dirty="0" smtClean="0">
              <a:solidFill>
                <a:srgbClr val="00585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2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What would your life be like if everything always worked a minute or so ago?  How much debugging would you need to do?</a:t>
            </a:r>
          </a:p>
          <a:p>
            <a:endParaRPr lang="en-US" sz="1200" dirty="0" smtClean="0">
              <a:solidFill>
                <a:srgbClr val="00585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2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With such little time invested in creating the defect, removing the defect will not be difficult.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Image source:</a:t>
            </a:r>
            <a:r>
              <a:rPr lang="en-US" baseline="0" dirty="0" smtClean="0"/>
              <a:t> http://cdn.techi.com/wp-content/uploads/2010/06/smashedComputer-1024x799.jpg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As programmers, we are always looking to code examples to teach us how to use an API. </a:t>
            </a:r>
          </a:p>
          <a:p>
            <a:endParaRPr lang="en-US" sz="1200" dirty="0" smtClean="0">
              <a:solidFill>
                <a:srgbClr val="00585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2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What better example of how to use the system is there than the unit test suite?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0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http://michaelfeathers.typepad.com/michael_feathers_blog/2011/03/data-rich-development.html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34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TDD gives you as a developer the courage to clean up code by telling you if you screwed something up right away.</a:t>
            </a:r>
          </a:p>
          <a:p>
            <a:endParaRPr lang="en-US" sz="1200" dirty="0" smtClean="0">
              <a:solidFill>
                <a:srgbClr val="00585F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2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If you see something wrong, FIX IT!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4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Content Source</a:t>
            </a:r>
            <a:r>
              <a:rPr lang="en-US" baseline="0" dirty="0" smtClean="0"/>
              <a:t>: http://butunclebob.com/ArticleS.UncleBob.TheThreeRulesOfTdd</a:t>
            </a:r>
            <a:endParaRPr lang="en-US" dirty="0" smtClean="0"/>
          </a:p>
          <a:p>
            <a:r>
              <a:rPr lang="en-US" dirty="0" smtClean="0"/>
              <a:t>Image</a:t>
            </a:r>
            <a:r>
              <a:rPr lang="en-US" baseline="0" dirty="0" smtClean="0"/>
              <a:t> source: http://homepage.mac.com/jfstrain/blogpics/apr04/rules.jpg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85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http://www.morningstarcomm.com/wp-content/uploads/2011/08/apple-number-one-in-phone-sales2.jpg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08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http://agileinaflash.blogspot.com/2009/02/red-green-refactor.html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CE8F-9565-48CF-95AF-55BCCE01D47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27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0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1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57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7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3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5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6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382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21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22A19-99B6-455B-BFA1-C9CC2854CAC1}" type="datetimeFigureOut">
              <a:rPr lang="en-US" smtClean="0"/>
              <a:t>9/8/2011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D888B-53CB-44F5-86FA-80D53C62E2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8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349"/>
            <a:ext cx="91440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TEST DRIVEN DEVELOPMENT</a:t>
            </a:r>
            <a:endParaRPr lang="en-US" dirty="0"/>
          </a:p>
        </p:txBody>
      </p:sp>
      <p:pic>
        <p:nvPicPr>
          <p:cNvPr id="3075" name="Picture 3" descr="C:\Users\Robert\Desktop\TDD presentation\the_off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52600"/>
            <a:ext cx="6348412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7720012" y="5933811"/>
            <a:ext cx="1219200" cy="348343"/>
          </a:xfrm>
          <a:prstGeom prst="roundRect">
            <a:avLst/>
          </a:prstGeom>
          <a:solidFill>
            <a:srgbClr val="FF3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38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20012" y="5943600"/>
            <a:ext cx="1229119" cy="338554"/>
          </a:xfrm>
          <a:prstGeom prst="rect">
            <a:avLst/>
          </a:prstGeom>
          <a:noFill/>
          <a:effectLst>
            <a:outerShdw dist="12700" dir="5400000" algn="t" rotWithShape="0">
              <a:prstClr val="black">
                <a:alpha val="3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spc="-30" dirty="0" smtClean="0">
                <a:solidFill>
                  <a:schemeClr val="bg1"/>
                </a:solidFill>
              </a:rPr>
              <a:t>Let’s begin</a:t>
            </a:r>
            <a:r>
              <a:rPr lang="en-US" sz="500" b="1" spc="-30" dirty="0" smtClean="0">
                <a:solidFill>
                  <a:schemeClr val="bg1"/>
                </a:solidFill>
              </a:rPr>
              <a:t> </a:t>
            </a:r>
            <a:r>
              <a:rPr lang="en-US" sz="1600" b="1" spc="-30" dirty="0" smtClean="0">
                <a:solidFill>
                  <a:schemeClr val="bg1"/>
                </a:solidFill>
              </a:rPr>
              <a:t>→</a:t>
            </a:r>
            <a:endParaRPr lang="en-US" sz="1600" b="1" spc="-30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50946" y="759775"/>
            <a:ext cx="2095500" cy="478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>
              <a:solidFill>
                <a:srgbClr val="009393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dirty="0" smtClean="0">
                <a:solidFill>
                  <a:srgbClr val="009393"/>
                </a:solidFill>
                <a:latin typeface="Arial" pitchFamily="34" charset="0"/>
                <a:cs typeface="Arial" pitchFamily="34" charset="0"/>
              </a:rPr>
              <a:t>At 10,000 feet</a:t>
            </a:r>
          </a:p>
        </p:txBody>
      </p:sp>
    </p:spTree>
    <p:extLst>
      <p:ext uri="{BB962C8B-B14F-4D97-AF65-F5344CB8AC3E}">
        <p14:creationId xmlns:p14="http://schemas.microsoft.com/office/powerpoint/2010/main" val="104204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RULE </a:t>
            </a:r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#2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19400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are not allowed to write any more of a unit test than is sufficient to fail; and compilation failures are failures.</a:t>
            </a:r>
            <a:endParaRPr lang="en-US" sz="4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RULE </a:t>
            </a:r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#3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43200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are not allowed to write any more production code than is sufficient to pass the one failing test.</a:t>
            </a:r>
            <a:endParaRPr lang="en-US" sz="4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9393"/>
                </a:solidFill>
                <a:cs typeface="Arial" pitchFamily="34" charset="0"/>
              </a:rPr>
              <a:t>TDD </a:t>
            </a:r>
            <a:r>
              <a:rPr lang="en-US" b="1" dirty="0">
                <a:solidFill>
                  <a:srgbClr val="00585F"/>
                </a:solidFill>
                <a:cs typeface="Arial" pitchFamily="34" charset="0"/>
              </a:rPr>
              <a:t>IN PRACTICE</a:t>
            </a:r>
            <a:endParaRPr lang="en-US" dirty="0"/>
          </a:p>
        </p:txBody>
      </p:sp>
      <p:pic>
        <p:nvPicPr>
          <p:cNvPr id="1026" name="Picture 2" descr="C:\Users\Robert\Desktop\TDD presentation\RedGreenRefa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01" y="1676400"/>
            <a:ext cx="7147941" cy="423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93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9393"/>
                </a:solidFill>
                <a:cs typeface="Arial" pitchFamily="34" charset="0"/>
              </a:rPr>
              <a:t>SAY </a:t>
            </a:r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WHAT?</a:t>
            </a:r>
            <a:endParaRPr lang="en-US" dirty="0"/>
          </a:p>
        </p:txBody>
      </p:sp>
      <p:pic>
        <p:nvPicPr>
          <p:cNvPr id="5122" name="Picture 2" descr="C:\Users\Robert\Desktop\TDD presentation\tdd_cyc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912" y="1295400"/>
            <a:ext cx="4036088" cy="491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70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76200"/>
            <a:ext cx="92202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76800" y="1600200"/>
            <a:ext cx="1981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Lucida Console" pitchFamily="49" charset="0"/>
              </a:rPr>
              <a:t>Let’s see some code</a:t>
            </a:r>
            <a:endParaRPr lang="en-US" sz="4000" dirty="0">
              <a:solidFill>
                <a:schemeClr val="bg1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1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2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76600" y="219075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The Bowling Game</a:t>
            </a:r>
            <a:endParaRPr lang="en-US" sz="4000" dirty="0">
              <a:solidFill>
                <a:schemeClr val="bg1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774171"/>
              </p:ext>
            </p:extLst>
          </p:nvPr>
        </p:nvGraphicFramePr>
        <p:xfrm>
          <a:off x="76200" y="5478462"/>
          <a:ext cx="92964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VISIO" r:id="rId5" imgW="7094520" imgH="734760" progId="Visio.Drawing.5">
                  <p:embed/>
                </p:oleObj>
              </mc:Choice>
              <mc:Fallback>
                <p:oleObj name="VISIO" r:id="rId5" imgW="7094520" imgH="734760" progId="Visio.Drawing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478462"/>
                        <a:ext cx="92964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69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Test code is just as important as production code and should be shown the same level of respect and professionalism. </a:t>
            </a:r>
          </a:p>
          <a:p>
            <a:pPr lvl="1"/>
            <a:endParaRPr lang="en-US" dirty="0">
              <a:latin typeface="Lucida Console" pitchFamily="49" charset="0"/>
            </a:endParaRPr>
          </a:p>
        </p:txBody>
      </p:sp>
      <p:pic>
        <p:nvPicPr>
          <p:cNvPr id="4099" name="Picture 3" descr="C:\Users\Robert\Desktop\TDD presentation\bon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4"/>
            <a:ext cx="2226837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56913"/>
            <a:ext cx="2743200" cy="198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67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609600"/>
            <a:ext cx="6324600" cy="838199"/>
          </a:xfrm>
        </p:spPr>
        <p:txBody>
          <a:bodyPr>
            <a:noAutofit/>
          </a:bodyPr>
          <a:lstStyle/>
          <a:p>
            <a:pPr algn="l">
              <a:lnSpc>
                <a:spcPts val="5200"/>
              </a:lnSpc>
            </a:pPr>
            <a:r>
              <a:rPr lang="en-US" sz="9600" b="1" spc="-300" dirty="0" smtClean="0">
                <a:solidFill>
                  <a:srgbClr val="00585F"/>
                </a:solidFill>
                <a:cs typeface="Arial" pitchFamily="34" charset="0"/>
              </a:rPr>
              <a:t>THANK </a:t>
            </a:r>
            <a:r>
              <a:rPr lang="en-US" sz="9600" b="1" spc="-300" dirty="0" smtClean="0">
                <a:solidFill>
                  <a:srgbClr val="009393"/>
                </a:solidFill>
                <a:cs typeface="Arial" pitchFamily="34" charset="0"/>
              </a:rPr>
              <a:t>YOU!</a:t>
            </a:r>
            <a:endParaRPr lang="en-US" sz="9600" b="1" spc="-200" dirty="0">
              <a:solidFill>
                <a:srgbClr val="00939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2000" y="1524000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-30" dirty="0" smtClean="0">
                <a:solidFill>
                  <a:srgbClr val="009393"/>
                </a:solidFill>
                <a:latin typeface="Arial" pitchFamily="34" charset="0"/>
                <a:cs typeface="Arial" pitchFamily="34" charset="0"/>
              </a:rPr>
              <a:t>Any Questions?</a:t>
            </a:r>
            <a:endParaRPr lang="en-US" sz="2000" spc="-30" dirty="0">
              <a:solidFill>
                <a:srgbClr val="00CCE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00400"/>
            <a:ext cx="428625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3382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7620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WHY </a:t>
            </a:r>
            <a:r>
              <a:rPr lang="en-US" b="1" dirty="0" smtClean="0">
                <a:solidFill>
                  <a:srgbClr val="009393"/>
                </a:solidFill>
                <a:cs typeface="Arial" pitchFamily="34" charset="0"/>
              </a:rPr>
              <a:t>TDD</a:t>
            </a:r>
            <a:r>
              <a:rPr lang="en-US" b="1" dirty="0">
                <a:solidFill>
                  <a:srgbClr val="00585F"/>
                </a:solidFill>
                <a:cs typeface="Arial" pitchFamily="34" charset="0"/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930900"/>
            <a:ext cx="8686800" cy="469900"/>
          </a:xfrm>
        </p:spPr>
        <p:txBody>
          <a:bodyPr/>
          <a:lstStyle/>
          <a:p>
            <a:r>
              <a:rPr lang="en-US" sz="20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We need a way to find defects earlier on in the development cycle..</a:t>
            </a:r>
            <a:endParaRPr lang="en-US" sz="2000" dirty="0">
              <a:solidFill>
                <a:srgbClr val="00585F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C:\Users\Robert\Desktop\TDD presentation\AgileValue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934200" cy="47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7019925" y="3352800"/>
            <a:ext cx="1057275" cy="609600"/>
          </a:xfrm>
          <a:prstGeom prst="ellipse">
            <a:avLst/>
          </a:prstGeom>
          <a:noFill/>
          <a:ln w="31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5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9393"/>
                </a:solidFill>
                <a:cs typeface="Arial" pitchFamily="34" charset="0"/>
              </a:rPr>
              <a:t>TDD</a:t>
            </a:r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 REDUCES DEBUG TIME</a:t>
            </a:r>
            <a:endParaRPr lang="en-US" dirty="0"/>
          </a:p>
        </p:txBody>
      </p:sp>
      <p:pic>
        <p:nvPicPr>
          <p:cNvPr id="4" name="Picture 2" descr="C:\Users\Robert\Desktop\TDD presentation\smashedComputer-1024x79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6237909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59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9393"/>
                </a:solidFill>
                <a:cs typeface="Arial" pitchFamily="34" charset="0"/>
              </a:rPr>
              <a:t>TESTS</a:t>
            </a:r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 = </a:t>
            </a:r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CODE EXAMPLES</a:t>
            </a:r>
            <a:endParaRPr lang="en-US" dirty="0"/>
          </a:p>
        </p:txBody>
      </p:sp>
      <p:pic>
        <p:nvPicPr>
          <p:cNvPr id="1026" name="Picture 2" descr="C:\Users\Robert\Desktop\TDD presentation\WT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50785"/>
            <a:ext cx="7543800" cy="515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8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NO </a:t>
            </a:r>
            <a:r>
              <a:rPr lang="en-US" b="1" dirty="0" smtClean="0">
                <a:solidFill>
                  <a:srgbClr val="009393"/>
                </a:solidFill>
                <a:cs typeface="Arial" pitchFamily="34" charset="0"/>
              </a:rPr>
              <a:t>TDD</a:t>
            </a:r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 = NO VELOCITY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The more complex our code becomes, the longer it takes to make changes or add new features.</a:t>
            </a:r>
            <a:endParaRPr lang="en-US" sz="2000" dirty="0">
              <a:solidFill>
                <a:srgbClr val="00585F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4098" name="Picture 2" descr="C:\Users\Robert\Desktop\TDD presentation\complex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14600"/>
            <a:ext cx="4518025" cy="352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1674019" y="3946096"/>
            <a:ext cx="137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Complexity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56504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Time </a:t>
            </a:r>
            <a:r>
              <a:rPr lang="en-US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47900" y="5668357"/>
            <a:ext cx="676275" cy="457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553200" y="2609850"/>
            <a:ext cx="600075" cy="247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4400" y="599767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Easy to change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86600" y="2438400"/>
            <a:ext cx="144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Hard to change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9393"/>
                </a:solidFill>
                <a:cs typeface="Arial" pitchFamily="34" charset="0"/>
              </a:rPr>
              <a:t>TDD</a:t>
            </a:r>
            <a:r>
              <a:rPr lang="en-US" b="1" dirty="0">
                <a:solidFill>
                  <a:srgbClr val="00585F"/>
                </a:solidFill>
                <a:cs typeface="Arial" pitchFamily="34" charset="0"/>
              </a:rPr>
              <a:t> </a:t>
            </a:r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PROTECTS US FROM OURSELVES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rgbClr val="00585F"/>
                </a:solidFill>
                <a:latin typeface="Arial" pitchFamily="34" charset="0"/>
                <a:cs typeface="Arial" pitchFamily="34" charset="0"/>
              </a:rPr>
              <a:t>Automated tests remind us when we inadvertently screw up part of the code.  No matter how significant.</a:t>
            </a:r>
            <a:endParaRPr lang="en-US" sz="2000" dirty="0">
              <a:solidFill>
                <a:srgbClr val="00585F"/>
              </a:solidFill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590800"/>
            <a:ext cx="478155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8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9393"/>
                </a:solidFill>
                <a:cs typeface="Arial" pitchFamily="34" charset="0"/>
              </a:rPr>
              <a:t>TDD</a:t>
            </a:r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 EMPOWERS </a:t>
            </a:r>
            <a:r>
              <a:rPr lang="en-US" b="1" i="1" dirty="0" smtClean="0">
                <a:solidFill>
                  <a:srgbClr val="00585F"/>
                </a:solidFill>
                <a:cs typeface="Arial" pitchFamily="34" charset="0"/>
              </a:rPr>
              <a:t>YOU</a:t>
            </a:r>
            <a:endParaRPr lang="en-US" b="1" i="1" dirty="0"/>
          </a:p>
        </p:txBody>
      </p:sp>
      <p:pic>
        <p:nvPicPr>
          <p:cNvPr id="9221" name="Picture 5" descr="C:\Users\Robert\Desktop\TDD presentation\no-fe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514" y="1524000"/>
            <a:ext cx="5624286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35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85F"/>
                </a:solidFill>
                <a:cs typeface="Arial" pitchFamily="34" charset="0"/>
              </a:rPr>
              <a:t>THE THREE RULES OF </a:t>
            </a:r>
            <a:r>
              <a:rPr lang="en-US" b="1" dirty="0" smtClean="0">
                <a:solidFill>
                  <a:srgbClr val="009393"/>
                </a:solidFill>
                <a:cs typeface="Arial" pitchFamily="34" charset="0"/>
              </a:rPr>
              <a:t>TDD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76600"/>
            <a:ext cx="404812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3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RULE  #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/>
          <a:lstStyle/>
          <a:p>
            <a:r>
              <a:rPr lang="en-US" sz="4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are not allowed to write any production code unless it is to make failing unit tests pass.</a:t>
            </a:r>
            <a:endParaRPr lang="en-US" sz="4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 smtClean="0"/>
          </a:p>
        </p:txBody>
      </p:sp>
      <p:pic>
        <p:nvPicPr>
          <p:cNvPr id="2050" name="Picture 2" descr="C:\Users\Robert\Desktop\TDD presentation\apple-number-one-in-phone-sale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14800"/>
            <a:ext cx="23812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9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434</Words>
  <Application>Microsoft Office PowerPoint</Application>
  <PresentationFormat>On-screen Show (4:3)</PresentationFormat>
  <Paragraphs>70</Paragraphs>
  <Slides>17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VISIO</vt:lpstr>
      <vt:lpstr>TEST DRIVEN DEVELOPMENT</vt:lpstr>
      <vt:lpstr>WHY TDD?</vt:lpstr>
      <vt:lpstr>TDD REDUCES DEBUG TIME</vt:lpstr>
      <vt:lpstr>TESTS = CODE EXAMPLES</vt:lpstr>
      <vt:lpstr>NO TDD = NO VELOCITY</vt:lpstr>
      <vt:lpstr>TDD PROTECTS US FROM OURSELVES</vt:lpstr>
      <vt:lpstr>TDD EMPOWERS YOU</vt:lpstr>
      <vt:lpstr>THE THREE RULES OF TDD</vt:lpstr>
      <vt:lpstr>RULE  # 1</vt:lpstr>
      <vt:lpstr>RULE #2</vt:lpstr>
      <vt:lpstr>RULE #3</vt:lpstr>
      <vt:lpstr>TDD IN PRACTICE</vt:lpstr>
      <vt:lpstr>SAY WHAT?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</cp:lastModifiedBy>
  <cp:revision>43</cp:revision>
  <dcterms:created xsi:type="dcterms:W3CDTF">2011-09-06T09:59:58Z</dcterms:created>
  <dcterms:modified xsi:type="dcterms:W3CDTF">2011-09-09T01:58:49Z</dcterms:modified>
</cp:coreProperties>
</file>